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tiff" ContentType="image/tif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4"/>
  </p:sldMasterIdLst>
  <p:notesMasterIdLst>
    <p:notesMasterId r:id="rId13"/>
  </p:notesMasterIdLst>
  <p:sldIdLst>
    <p:sldId id="272" r:id="rId5"/>
    <p:sldId id="269" r:id="rId6"/>
    <p:sldId id="262" r:id="rId7"/>
    <p:sldId id="273" r:id="rId8"/>
    <p:sldId id="268" r:id="rId9"/>
    <p:sldId id="270" r:id="rId10"/>
    <p:sldId id="271" r:id="rId11"/>
    <p:sldId id="263" r:id="rId12"/>
  </p:sldIdLst>
  <p:sldSz cx="9144000" cy="6858000" type="screen4x3"/>
  <p:notesSz cx="6858000" cy="9144000"/>
  <p:custDataLst>
    <p:tags r:id="rId14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F4D7B"/>
    <a:srgbClr val="800000"/>
    <a:srgbClr val="D0E1F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6552" autoAdjust="0"/>
  </p:normalViewPr>
  <p:slideViewPr>
    <p:cSldViewPr>
      <p:cViewPr varScale="1">
        <p:scale>
          <a:sx n="116" d="100"/>
          <a:sy n="116" d="100"/>
        </p:scale>
        <p:origin x="1446" y="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864"/>
    </p:cViewPr>
  </p:outlineViewPr>
  <p:notesTextViewPr>
    <p:cViewPr>
      <p:scale>
        <a:sx n="3" d="2"/>
        <a:sy n="3" d="2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4A3378-E4C6-4D2F-8DF1-23C8EAE7B34A}" type="datetimeFigureOut">
              <a:rPr lang="en-US" smtClean="0"/>
              <a:t>9/12/2017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A11B83-7453-4C63-9F24-B8D95A5E706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01611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16074"/>
            <a:ext cx="7391400" cy="1371601"/>
          </a:xfrm>
        </p:spPr>
        <p:txBody>
          <a:bodyPr anchor="t">
            <a:normAutofit/>
          </a:bodyPr>
          <a:lstStyle>
            <a:lvl1pPr algn="l">
              <a:defRPr sz="4000" b="1">
                <a:solidFill>
                  <a:srgbClr val="0F4D7B"/>
                </a:solidFill>
                <a:latin typeface="+mn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292475"/>
            <a:ext cx="6248400" cy="685800"/>
          </a:xfrm>
        </p:spPr>
        <p:txBody>
          <a:bodyPr>
            <a:normAutofit/>
          </a:bodyPr>
          <a:lstStyle>
            <a:lvl1pPr marL="0" indent="0" algn="r">
              <a:buNone/>
              <a:defRPr sz="2800" b="1">
                <a:solidFill>
                  <a:srgbClr val="800000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429250" y="4054475"/>
            <a:ext cx="2647950" cy="365125"/>
          </a:xfrm>
          <a:prstGeom prst="rect">
            <a:avLst/>
          </a:prstGeom>
        </p:spPr>
        <p:txBody>
          <a:bodyPr/>
          <a:lstStyle>
            <a:lvl1pPr algn="r">
              <a:defRPr sz="2200" b="1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1876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-122236"/>
            <a:ext cx="7886700" cy="1325563"/>
          </a:xfrm>
        </p:spPr>
        <p:txBody>
          <a:bodyPr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3000" b="1" kern="1200" dirty="0">
                <a:solidFill>
                  <a:srgbClr val="0F4D7B"/>
                </a:solidFill>
                <a:latin typeface="+mn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203327"/>
            <a:ext cx="7886700" cy="3367089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0" y="1066800"/>
            <a:ext cx="9144000" cy="0"/>
          </a:xfrm>
          <a:prstGeom prst="line">
            <a:avLst/>
          </a:prstGeom>
          <a:ln w="38100"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010400" y="6553200"/>
            <a:ext cx="2057400" cy="365125"/>
          </a:xfrm>
          <a:prstGeom prst="rect">
            <a:avLst/>
          </a:prstGeom>
        </p:spPr>
        <p:txBody>
          <a:bodyPr/>
          <a:lstStyle/>
          <a:p>
            <a:fld id="{F9ECA865-404D-4A57-9AC1-FD3038CC100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07965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rgbClr val="800000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22063619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010400" y="6553200"/>
            <a:ext cx="2057400" cy="365125"/>
          </a:xfrm>
          <a:prstGeom prst="rect">
            <a:avLst/>
          </a:prstGeom>
        </p:spPr>
        <p:txBody>
          <a:bodyPr/>
          <a:lstStyle/>
          <a:p>
            <a:fld id="{F9ECA865-404D-4A57-9AC1-FD3038CC100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7816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tiff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-134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326999"/>
            <a:ext cx="7886700" cy="33670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838200" y="6553200"/>
            <a:ext cx="6565392" cy="0"/>
          </a:xfrm>
          <a:prstGeom prst="line">
            <a:avLst/>
          </a:prstGeom>
          <a:ln w="19050"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 userDrawn="1"/>
        </p:nvSpPr>
        <p:spPr>
          <a:xfrm>
            <a:off x="0" y="6629400"/>
            <a:ext cx="9144000" cy="228600"/>
          </a:xfrm>
          <a:prstGeom prst="rect">
            <a:avLst/>
          </a:prstGeom>
          <a:solidFill>
            <a:srgbClr val="0F4D7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29289"/>
            <a:ext cx="900111" cy="900111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7600" y="6095999"/>
            <a:ext cx="1447800" cy="474803"/>
          </a:xfrm>
          <a:prstGeom prst="rect">
            <a:avLst/>
          </a:prstGeom>
        </p:spPr>
      </p:pic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>
          <a:xfrm>
            <a:off x="7010400" y="6561137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bg1"/>
                </a:solidFill>
              </a:defRPr>
            </a:lvl1pPr>
          </a:lstStyle>
          <a:p>
            <a:fld id="{7FFB2636-7CE4-4CB4-8771-255DF06E106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43507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000" b="1" kern="1200" dirty="0">
          <a:solidFill>
            <a:srgbClr val="0F4D7B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b="1" kern="1200">
          <a:solidFill>
            <a:srgbClr val="0F4D7B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s://www.hrsa.gov/ruralhealth/telehealth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hrsa.gov/publichealth/clinical/BehavioralHealth/behavioralhealthcareaccess.pdf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hrsa.gov/publichealth/clinical/BehavioralHealth/behavioralhealthcareaccess.pdf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hrsa.gov/ruralhealth" TargetMode="External"/><Relationship Id="rId2" Type="http://schemas.openxmlformats.org/officeDocument/2006/relationships/hyperlink" Target="mailto:nmanzanero@hrsa.gov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facebook.com/HHS.HRSA" TargetMode="External"/><Relationship Id="rId4" Type="http://schemas.openxmlformats.org/officeDocument/2006/relationships/hyperlink" Target="http://www.twitter.com/HRSAgov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685800" y="762000"/>
            <a:ext cx="7391400" cy="2133600"/>
          </a:xfrm>
        </p:spPr>
        <p:txBody>
          <a:bodyPr>
            <a:noAutofit/>
          </a:bodyPr>
          <a:lstStyle/>
          <a:p>
            <a:r>
              <a:rPr lang="en-US" sz="3200" dirty="0"/>
              <a:t>Office for the Advancement of Telehealth &amp; Telehealth Resource Centers 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>September </a:t>
            </a:r>
            <a:r>
              <a:rPr lang="en-US" sz="3200" dirty="0"/>
              <a:t>14, </a:t>
            </a:r>
            <a:r>
              <a:rPr lang="en-US" sz="3200" dirty="0" smtClean="0"/>
              <a:t>2017 </a:t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2800" dirty="0" smtClean="0"/>
              <a:t>BPHC </a:t>
            </a:r>
            <a:r>
              <a:rPr lang="en-US" sz="2800" dirty="0"/>
              <a:t>Telebehavioral Health Town Hall</a:t>
            </a:r>
            <a:r>
              <a:rPr lang="en-US" sz="3200" dirty="0" smtClean="0"/>
              <a:t/>
            </a:r>
            <a:br>
              <a:rPr lang="en-US" sz="3200" dirty="0" smtClean="0"/>
            </a:br>
            <a:r>
              <a:rPr lang="en-US" sz="3200" dirty="0" smtClean="0"/>
              <a:t/>
            </a:r>
            <a:br>
              <a:rPr lang="en-US" sz="3200" dirty="0" smtClean="0"/>
            </a:br>
            <a:endParaRPr lang="en-US" sz="3200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>
          <a:xfrm>
            <a:off x="685800" y="3521075"/>
            <a:ext cx="6248400" cy="1812925"/>
          </a:xfrm>
        </p:spPr>
        <p:txBody>
          <a:bodyPr>
            <a:noAutofit/>
          </a:bodyPr>
          <a:lstStyle/>
          <a:p>
            <a:pPr lvl="0" algn="l">
              <a:lnSpc>
                <a:spcPct val="100000"/>
              </a:lnSpc>
              <a:spcBef>
                <a:spcPts val="0"/>
              </a:spcBef>
            </a:pPr>
            <a:r>
              <a:rPr lang="en-US" sz="2000" dirty="0"/>
              <a:t>Natassja Manzanero, MS</a:t>
            </a:r>
          </a:p>
          <a:p>
            <a:pPr lvl="0" algn="l">
              <a:lnSpc>
                <a:spcPct val="100000"/>
              </a:lnSpc>
              <a:spcBef>
                <a:spcPts val="0"/>
              </a:spcBef>
            </a:pPr>
            <a:r>
              <a:rPr lang="en-US" sz="2000" dirty="0"/>
              <a:t>Telehealth Resource Center Program Coordinator</a:t>
            </a:r>
          </a:p>
          <a:p>
            <a:pPr lvl="0" algn="l">
              <a:lnSpc>
                <a:spcPct val="100000"/>
              </a:lnSpc>
              <a:spcBef>
                <a:spcPts val="0"/>
              </a:spcBef>
            </a:pPr>
            <a:r>
              <a:rPr lang="en-US" sz="2000" dirty="0"/>
              <a:t>Office for the Advancement of Telehealth</a:t>
            </a:r>
          </a:p>
          <a:p>
            <a:pPr lvl="0" algn="l">
              <a:lnSpc>
                <a:spcPct val="100000"/>
              </a:lnSpc>
              <a:spcBef>
                <a:spcPts val="0"/>
              </a:spcBef>
            </a:pPr>
            <a:r>
              <a:rPr lang="en-US" sz="2000" dirty="0"/>
              <a:t>Federal Office of Rural Health Policy</a:t>
            </a:r>
            <a:br>
              <a:rPr lang="en-US" sz="2000" dirty="0"/>
            </a:br>
            <a:r>
              <a:rPr lang="en-US" sz="2000" dirty="0"/>
              <a:t>Health Resources and Services Administration (HRSA)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41098834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Office for the Advancement of Telehealth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203327"/>
            <a:ext cx="7886700" cy="4283073"/>
          </a:xfrm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  <a:spcBef>
                <a:spcPct val="50000"/>
              </a:spcBef>
              <a:buNone/>
            </a:pPr>
            <a:r>
              <a:rPr lang="en-US" sz="2800" u="sng" dirty="0" smtClean="0">
                <a:cs typeface="Arial" pitchFamily="34" charset="0"/>
              </a:rPr>
              <a:t>Mission</a:t>
            </a:r>
          </a:p>
          <a:p>
            <a:pPr marL="342900" indent="-342900">
              <a:lnSpc>
                <a:spcPct val="100000"/>
              </a:lnSpc>
              <a:spcBef>
                <a:spcPts val="1200"/>
              </a:spcBef>
            </a:pPr>
            <a:endParaRPr lang="en-US" sz="1800" dirty="0" smtClean="0"/>
          </a:p>
          <a:p>
            <a:pPr marL="342900" indent="-342900">
              <a:lnSpc>
                <a:spcPct val="100000"/>
              </a:lnSpc>
              <a:spcBef>
                <a:spcPts val="1200"/>
              </a:spcBef>
            </a:pPr>
            <a:r>
              <a:rPr lang="en-US" sz="1800" dirty="0" smtClean="0"/>
              <a:t>Funds </a:t>
            </a:r>
            <a:r>
              <a:rPr lang="en-US" sz="1800" dirty="0"/>
              <a:t>grants to promote use of telehealth technology to improve quality and increase access to care in underserved </a:t>
            </a:r>
            <a:r>
              <a:rPr lang="en-US" sz="1800" dirty="0" smtClean="0"/>
              <a:t>communities</a:t>
            </a:r>
          </a:p>
          <a:p>
            <a:pPr marL="0" indent="0">
              <a:spcBef>
                <a:spcPts val="1200"/>
              </a:spcBef>
              <a:buNone/>
            </a:pPr>
            <a:endParaRPr lang="en-US" sz="1800" dirty="0"/>
          </a:p>
          <a:p>
            <a:pPr marL="342900" indent="-342900">
              <a:spcBef>
                <a:spcPts val="1200"/>
              </a:spcBef>
            </a:pPr>
            <a:r>
              <a:rPr lang="en-US" sz="1800" dirty="0"/>
              <a:t>Funds research on the use of </a:t>
            </a:r>
            <a:r>
              <a:rPr lang="en-US" sz="1800" dirty="0" smtClean="0"/>
              <a:t>telehealth</a:t>
            </a:r>
          </a:p>
          <a:p>
            <a:pPr marL="0" indent="0">
              <a:spcBef>
                <a:spcPts val="1200"/>
              </a:spcBef>
              <a:buNone/>
            </a:pPr>
            <a:endParaRPr lang="en-US" sz="1800" dirty="0"/>
          </a:p>
          <a:p>
            <a:pPr marL="342900" indent="-342900">
              <a:spcBef>
                <a:spcPts val="1200"/>
              </a:spcBef>
            </a:pPr>
            <a:r>
              <a:rPr lang="en-US" sz="1800" dirty="0">
                <a:cs typeface="Arial" pitchFamily="34" charset="0"/>
              </a:rPr>
              <a:t>Coordinates “</a:t>
            </a:r>
            <a:r>
              <a:rPr lang="en-US" sz="1800" dirty="0" err="1">
                <a:cs typeface="Arial" pitchFamily="34" charset="0"/>
              </a:rPr>
              <a:t>FedTel</a:t>
            </a:r>
            <a:r>
              <a:rPr lang="en-US" sz="1800" dirty="0">
                <a:cs typeface="Arial" pitchFamily="34" charset="0"/>
              </a:rPr>
              <a:t>” “cross-federal agency workgroup on to discuss common telehealth interests and </a:t>
            </a:r>
            <a:r>
              <a:rPr lang="en-US" sz="1800" dirty="0" smtClean="0">
                <a:cs typeface="Arial" pitchFamily="34" charset="0"/>
              </a:rPr>
              <a:t>activities</a:t>
            </a:r>
            <a:endParaRPr lang="en-US" sz="1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CA865-404D-4A57-9AC1-FD3038CC100D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83702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000" dirty="0" smtClean="0"/>
              <a:t>What is Telehealth?</a:t>
            </a:r>
            <a:endParaRPr lang="en-US" sz="2000" dirty="0">
              <a:solidFill>
                <a:srgbClr val="800000"/>
              </a:solidFill>
            </a:endParaRP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533400" y="1600200"/>
            <a:ext cx="8229600" cy="3657600"/>
          </a:xfrm>
        </p:spPr>
        <p:txBody>
          <a:bodyPr/>
          <a:lstStyle/>
          <a:p>
            <a:pPr marL="0" indent="0" algn="ctr">
              <a:buNone/>
            </a:pPr>
            <a:r>
              <a:rPr lang="en-US" b="0" dirty="0" smtClean="0"/>
              <a:t>HRSA defines telehealth as: </a:t>
            </a:r>
          </a:p>
          <a:p>
            <a:pPr marL="0" indent="0" algn="ctr">
              <a:buNone/>
            </a:pPr>
            <a:r>
              <a:rPr lang="en-US" b="0" dirty="0" smtClean="0"/>
              <a:t>The </a:t>
            </a:r>
            <a:r>
              <a:rPr lang="en-US" b="0" dirty="0"/>
              <a:t>use of electronic information and telecommunications technologies to support and promote long-distance clinical health care, patient and professional health-related education, public health, and health administration. Technologies include videoconferencing, the internet, store-and-forward imaging, streaming media, and terrestrial and wireless communications. </a:t>
            </a:r>
          </a:p>
          <a:p>
            <a:pPr marL="0" lvl="0" indent="0" algn="ctr">
              <a:buNone/>
            </a:pPr>
            <a:endParaRPr lang="en-US" sz="1800" dirty="0" smtClean="0">
              <a:hlinkClick r:id="rId2"/>
            </a:endParaRPr>
          </a:p>
          <a:p>
            <a:pPr marL="0" lvl="0" indent="0" algn="ctr">
              <a:buNone/>
            </a:pPr>
            <a:r>
              <a:rPr lang="en-US" sz="1800" dirty="0" smtClean="0">
                <a:hlinkClick r:id="rId2"/>
              </a:rPr>
              <a:t>https</a:t>
            </a:r>
            <a:r>
              <a:rPr lang="en-US" sz="1800" dirty="0">
                <a:hlinkClick r:id="rId2"/>
              </a:rPr>
              <a:t>://www.hrsa.gov/ruralhealth/telehealth</a:t>
            </a:r>
            <a:r>
              <a:rPr lang="en-US" sz="1800" dirty="0" smtClean="0">
                <a:hlinkClick r:id="rId2"/>
              </a:rPr>
              <a:t>/</a:t>
            </a:r>
            <a:r>
              <a:rPr lang="en-US" sz="1800" dirty="0" smtClean="0"/>
              <a:t> </a:t>
            </a:r>
            <a:endParaRPr lang="en-US" sz="1800" dirty="0"/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010400" y="6553200"/>
            <a:ext cx="2057400" cy="365125"/>
          </a:xfrm>
        </p:spPr>
        <p:txBody>
          <a:bodyPr/>
          <a:lstStyle/>
          <a:p>
            <a:r>
              <a:rPr lang="en-US" dirty="0"/>
              <a:t>2</a:t>
            </a:r>
          </a:p>
        </p:txBody>
      </p:sp>
      <p:pic>
        <p:nvPicPr>
          <p:cNvPr id="7" name="Picture 6" descr="Picture of physician and a stethescope coming out of a laptop to show the merging of technology and medicine. " title="Laptop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4800" y="5181600"/>
            <a:ext cx="1295400" cy="1282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963245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Telehealth Modalities</a:t>
            </a:r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>
          <a:xfrm>
            <a:off x="457200" y="1825626"/>
            <a:ext cx="4495800" cy="2434648"/>
          </a:xfrm>
        </p:spPr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000" dirty="0"/>
              <a:t>Synchronous interactive audiovisual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/>
              <a:t>Asynchronous store-and-forward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/>
              <a:t>Remote Patient Monitoring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/>
              <a:t>Mobile Health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/>
              <a:t>Robotics</a:t>
            </a:r>
          </a:p>
          <a:p>
            <a:pPr marL="0" indent="0">
              <a:buNone/>
            </a:pPr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CA865-404D-4A57-9AC1-FD3038CC100D}" type="slidenum">
              <a:rPr lang="en-US" smtClean="0"/>
              <a:pPr/>
              <a:t>4</a:t>
            </a:fld>
            <a:endParaRPr lang="en-US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1066800"/>
            <a:ext cx="9144000" cy="0"/>
          </a:xfrm>
          <a:prstGeom prst="line">
            <a:avLst/>
          </a:prstGeom>
          <a:ln w="38100">
            <a:solidFill>
              <a:srgbClr val="8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Content Placeholder 10" descr="Physician and nurse are showing a patient how to check her pulse through video communication. " title="Telehealth Consultation"/>
          <p:cNvPicPr>
            <a:picLocks noGrp="1" noChangeAspect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13713" y="1828800"/>
            <a:ext cx="3649287" cy="24314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00780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Telehealth Resource Centers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CA865-404D-4A57-9AC1-FD3038CC100D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5" name="Picture 2" descr="Visual of 14 Telehealth Resource Centers and their state regions. Website can be found at www.telehealthresourcecenters.org " title="Telehealth Resource Centers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88352" y="1203327"/>
            <a:ext cx="6767296" cy="477854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1838369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Telebehavioral Health and TRCs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500" y="1371600"/>
            <a:ext cx="8763000" cy="4419600"/>
          </a:xfrm>
        </p:spPr>
        <p:txBody>
          <a:bodyPr>
            <a:noAutofit/>
          </a:bodyPr>
          <a:lstStyle/>
          <a:p>
            <a:r>
              <a:rPr lang="en-US" sz="1800" dirty="0" smtClean="0"/>
              <a:t>Limited access to mental and behavioral health services in rural and underserved areas</a:t>
            </a:r>
          </a:p>
          <a:p>
            <a:r>
              <a:rPr lang="en-US" sz="1800" dirty="0" smtClean="0"/>
              <a:t>Telebehavioral health can take two forms:</a:t>
            </a:r>
          </a:p>
          <a:p>
            <a:pPr lvl="1"/>
            <a:r>
              <a:rPr lang="en-US" sz="1600" dirty="0" smtClean="0"/>
              <a:t>A non-behavioral healthcare provider can use telehealth technology to conduct a distance-based consultation with a behavioral health specialist to discuss how to handle a patient’s mental health needs (a consultation). </a:t>
            </a:r>
          </a:p>
          <a:p>
            <a:pPr lvl="1"/>
            <a:r>
              <a:rPr lang="en-US" sz="1600" dirty="0" smtClean="0"/>
              <a:t>A patient can participate in a videoconference session with a behavioral health specialists (an encounter). </a:t>
            </a:r>
          </a:p>
          <a:p>
            <a:pPr marL="457200" lvl="1" indent="0">
              <a:buNone/>
            </a:pPr>
            <a:endParaRPr lang="en-US" sz="1600" dirty="0" smtClean="0"/>
          </a:p>
          <a:p>
            <a:r>
              <a:rPr lang="en-US" sz="1800" dirty="0" smtClean="0"/>
              <a:t>Both approaches have been successfully put in place by a select number of safety net programs funded by HHS and HRSA</a:t>
            </a:r>
          </a:p>
          <a:p>
            <a:pPr marL="0" indent="0">
              <a:buNone/>
            </a:pPr>
            <a:endParaRPr lang="en-US" sz="1800" dirty="0" smtClean="0"/>
          </a:p>
          <a:p>
            <a:r>
              <a:rPr lang="en-US" sz="1800" dirty="0" smtClean="0"/>
              <a:t>Telehealth Resource Centers are an example of a HRSA program that can provide free technical assistance for implementing tele-behavioral health for safety net providers</a:t>
            </a:r>
          </a:p>
          <a:p>
            <a:pPr marL="0" indent="0" algn="ctr">
              <a:buNone/>
            </a:pPr>
            <a:endParaRPr lang="en-US" sz="1400" dirty="0" smtClean="0">
              <a:hlinkClick r:id="rId2"/>
            </a:endParaRPr>
          </a:p>
          <a:p>
            <a:pPr marL="0" indent="0" algn="ctr">
              <a:buNone/>
            </a:pPr>
            <a:r>
              <a:rPr lang="en-US" sz="1400" dirty="0" smtClean="0">
                <a:hlinkClick r:id="rId2"/>
              </a:rPr>
              <a:t>https</a:t>
            </a:r>
            <a:r>
              <a:rPr lang="en-US" sz="1400" dirty="0">
                <a:hlinkClick r:id="rId2"/>
              </a:rPr>
              <a:t>://www.hrsa.gov/publichealth/clinical/BehavioralHealth/behavioralhealthcareaccess.pdf</a:t>
            </a:r>
            <a:r>
              <a:rPr lang="en-US" sz="1400" dirty="0"/>
              <a:t> </a:t>
            </a:r>
          </a:p>
          <a:p>
            <a:endParaRPr lang="en-US" sz="1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CA865-404D-4A57-9AC1-FD3038CC100D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350416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Potential Benefits of Telebehavioral Health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03327"/>
            <a:ext cx="8382000" cy="4511673"/>
          </a:xfrm>
        </p:spPr>
        <p:txBody>
          <a:bodyPr>
            <a:normAutofit/>
          </a:bodyPr>
          <a:lstStyle/>
          <a:p>
            <a:endParaRPr lang="en-US" b="0" dirty="0"/>
          </a:p>
          <a:p>
            <a:r>
              <a:rPr lang="en-US" sz="2000" b="0" dirty="0"/>
              <a:t>Travel time </a:t>
            </a:r>
            <a:r>
              <a:rPr lang="en-US" sz="2000" b="0" dirty="0" smtClean="0"/>
              <a:t>reduced/eliminated</a:t>
            </a:r>
            <a:endParaRPr lang="en-US" sz="2000" b="0" dirty="0"/>
          </a:p>
          <a:p>
            <a:r>
              <a:rPr lang="en-US" sz="2000" b="0" dirty="0"/>
              <a:t>Telehealth equipment costs have </a:t>
            </a:r>
            <a:r>
              <a:rPr lang="en-US" sz="2000" b="0" dirty="0" smtClean="0"/>
              <a:t>plummeted</a:t>
            </a:r>
            <a:endParaRPr lang="en-US" sz="2000" b="0" dirty="0"/>
          </a:p>
          <a:p>
            <a:r>
              <a:rPr lang="en-US" sz="2000" b="0" dirty="0"/>
              <a:t>Patients in distress can be seen more quickly, reducing relapse </a:t>
            </a:r>
            <a:r>
              <a:rPr lang="en-US" sz="2000" b="0" dirty="0" smtClean="0"/>
              <a:t>events</a:t>
            </a:r>
            <a:endParaRPr lang="en-US" sz="2000" b="0" dirty="0"/>
          </a:p>
          <a:p>
            <a:r>
              <a:rPr lang="en-US" sz="2000" b="0" dirty="0"/>
              <a:t>Consultations with off-site specialists can be quickly carried </a:t>
            </a:r>
            <a:r>
              <a:rPr lang="en-US" sz="2000" b="0" dirty="0" smtClean="0"/>
              <a:t>out</a:t>
            </a:r>
            <a:endParaRPr lang="en-US" sz="2000" b="0" dirty="0"/>
          </a:p>
          <a:p>
            <a:r>
              <a:rPr lang="en-US" sz="2000" b="0" dirty="0"/>
              <a:t>Off-site and part-time behavioral health specialists can be members of the clinic team via </a:t>
            </a:r>
            <a:r>
              <a:rPr lang="en-US" sz="2000" b="0" dirty="0" smtClean="0"/>
              <a:t>telehealth</a:t>
            </a:r>
            <a:endParaRPr lang="en-US" sz="2000" b="0" dirty="0"/>
          </a:p>
          <a:p>
            <a:r>
              <a:rPr lang="en-US" sz="2000" b="0" dirty="0"/>
              <a:t>Staff can meet and collaborate more easily, especially when connecting staff located at various </a:t>
            </a:r>
            <a:r>
              <a:rPr lang="en-US" sz="2000" b="0" dirty="0" smtClean="0"/>
              <a:t>sites</a:t>
            </a:r>
          </a:p>
          <a:p>
            <a:endParaRPr lang="en-US" b="0" dirty="0"/>
          </a:p>
          <a:p>
            <a:pPr marL="0" indent="0">
              <a:buNone/>
            </a:pPr>
            <a:r>
              <a:rPr lang="en-US" sz="1200" dirty="0">
                <a:hlinkClick r:id="rId2"/>
              </a:rPr>
              <a:t>https://</a:t>
            </a:r>
            <a:r>
              <a:rPr lang="en-US" sz="1200" dirty="0" smtClean="0">
                <a:hlinkClick r:id="rId2"/>
              </a:rPr>
              <a:t>www.hrsa.gov/publichealth/clinical/BehavioralHealth/behavioralhealthcareaccess.pdf</a:t>
            </a:r>
            <a:r>
              <a:rPr lang="en-US" sz="1200" dirty="0" smtClean="0"/>
              <a:t> </a:t>
            </a:r>
            <a:endParaRPr lang="en-US" sz="1200" dirty="0" smtClean="0"/>
          </a:p>
          <a:p>
            <a:pPr marL="0" indent="0">
              <a:buNone/>
            </a:pPr>
            <a:endParaRPr lang="en-US" sz="1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CA865-404D-4A57-9AC1-FD3038CC100D}" type="slidenum">
              <a:rPr lang="en-US" smtClean="0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67635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09600" y="304800"/>
            <a:ext cx="7886700" cy="914400"/>
          </a:xfrm>
        </p:spPr>
        <p:txBody>
          <a:bodyPr>
            <a:noAutofit/>
          </a:bodyPr>
          <a:lstStyle/>
          <a:p>
            <a:r>
              <a:rPr lang="en-US" sz="3000" dirty="0"/>
              <a:t>Contact </a:t>
            </a:r>
            <a:r>
              <a:rPr lang="en-US" sz="3000" dirty="0" smtClean="0"/>
              <a:t>Information</a:t>
            </a:r>
            <a:r>
              <a:rPr lang="en-US" sz="3000" dirty="0"/>
              <a:t/>
            </a:r>
            <a:br>
              <a:rPr lang="en-US" sz="3000" dirty="0"/>
            </a:br>
            <a:endParaRPr lang="en-US" sz="3000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28650" y="1219200"/>
            <a:ext cx="7372350" cy="36576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 smtClean="0">
                <a:solidFill>
                  <a:srgbClr val="800000"/>
                </a:solidFill>
              </a:rPr>
              <a:t>Natassja Manzanero, MS</a:t>
            </a:r>
            <a:endParaRPr lang="en-US" sz="2400" dirty="0">
              <a:solidFill>
                <a:srgbClr val="800000"/>
              </a:solidFill>
            </a:endParaRPr>
          </a:p>
          <a:p>
            <a:pPr marL="0" indent="0">
              <a:buNone/>
            </a:pPr>
            <a:r>
              <a:rPr lang="en-US" sz="2400" dirty="0" smtClean="0">
                <a:solidFill>
                  <a:srgbClr val="800000"/>
                </a:solidFill>
              </a:rPr>
              <a:t>Telehealth Resource Center Program Coordinator</a:t>
            </a:r>
            <a:endParaRPr lang="en-US" sz="2400" dirty="0">
              <a:solidFill>
                <a:srgbClr val="800000"/>
              </a:solidFill>
            </a:endParaRPr>
          </a:p>
          <a:p>
            <a:pPr marL="0" indent="0">
              <a:buNone/>
            </a:pPr>
            <a:r>
              <a:rPr lang="en-US" sz="2400" dirty="0">
                <a:solidFill>
                  <a:srgbClr val="800000"/>
                </a:solidFill>
              </a:rPr>
              <a:t>Health Resources and Services Administration (HRSA)</a:t>
            </a:r>
          </a:p>
          <a:p>
            <a:pPr marL="0" indent="0">
              <a:buNone/>
            </a:pPr>
            <a:r>
              <a:rPr lang="en-US" sz="2400" dirty="0">
                <a:solidFill>
                  <a:srgbClr val="800000"/>
                </a:solidFill>
              </a:rPr>
              <a:t>Email: </a:t>
            </a:r>
            <a:r>
              <a:rPr lang="en-US" sz="2400" dirty="0" smtClean="0">
                <a:solidFill>
                  <a:srgbClr val="800000"/>
                </a:solidFill>
                <a:hlinkClick r:id="rId2"/>
              </a:rPr>
              <a:t>nmanzanero@hrsa.gov</a:t>
            </a:r>
            <a:r>
              <a:rPr lang="en-US" sz="2400" dirty="0" smtClean="0">
                <a:solidFill>
                  <a:srgbClr val="800000"/>
                </a:solidFill>
              </a:rPr>
              <a:t> </a:t>
            </a:r>
            <a:endParaRPr lang="en-US" sz="2400" dirty="0">
              <a:solidFill>
                <a:srgbClr val="800000"/>
              </a:solidFill>
            </a:endParaRPr>
          </a:p>
          <a:p>
            <a:pPr marL="0" indent="0">
              <a:buNone/>
            </a:pPr>
            <a:r>
              <a:rPr lang="en-US" sz="2400" dirty="0">
                <a:solidFill>
                  <a:srgbClr val="800000"/>
                </a:solidFill>
              </a:rPr>
              <a:t>Phone: </a:t>
            </a:r>
            <a:r>
              <a:rPr lang="en-US" sz="2400" dirty="0" smtClean="0">
                <a:solidFill>
                  <a:srgbClr val="800000"/>
                </a:solidFill>
              </a:rPr>
              <a:t>301-443-2077</a:t>
            </a:r>
            <a:endParaRPr lang="en-US" sz="2400" dirty="0">
              <a:solidFill>
                <a:srgbClr val="800000"/>
              </a:solidFill>
            </a:endParaRPr>
          </a:p>
          <a:p>
            <a:pPr marL="0" indent="0">
              <a:buNone/>
            </a:pPr>
            <a:r>
              <a:rPr lang="en-US" sz="2400" dirty="0">
                <a:solidFill>
                  <a:srgbClr val="800000"/>
                </a:solidFill>
              </a:rPr>
              <a:t>Web: </a:t>
            </a:r>
            <a:r>
              <a:rPr lang="en-US" sz="2400" dirty="0" smtClean="0">
                <a:solidFill>
                  <a:srgbClr val="800000"/>
                </a:solidFill>
                <a:hlinkClick r:id="rId3"/>
              </a:rPr>
              <a:t>www.</a:t>
            </a:r>
            <a:r>
              <a:rPr lang="en-US" sz="2400" dirty="0" smtClean="0">
                <a:hlinkClick r:id="rId3"/>
              </a:rPr>
              <a:t>hrsa.gov/ruralhealth</a:t>
            </a:r>
            <a:r>
              <a:rPr lang="en-US" sz="2400" dirty="0" smtClean="0"/>
              <a:t>   </a:t>
            </a:r>
            <a:endParaRPr lang="en-US" sz="2400" dirty="0"/>
          </a:p>
          <a:p>
            <a:pPr marL="0" indent="0">
              <a:buNone/>
            </a:pPr>
            <a:r>
              <a:rPr lang="en-US" sz="2400" dirty="0">
                <a:solidFill>
                  <a:srgbClr val="800000"/>
                </a:solidFill>
              </a:rPr>
              <a:t>Twitter: </a:t>
            </a:r>
            <a:r>
              <a:rPr lang="en-US" sz="2400" dirty="0">
                <a:hlinkClick r:id="rId4"/>
              </a:rPr>
              <a:t>twitter.com/</a:t>
            </a:r>
            <a:r>
              <a:rPr lang="en-US" sz="2400" dirty="0" err="1">
                <a:hlinkClick r:id="rId4"/>
              </a:rPr>
              <a:t>HRSAgov</a:t>
            </a:r>
            <a:endParaRPr lang="en-US" sz="2400" dirty="0"/>
          </a:p>
          <a:p>
            <a:pPr marL="0" indent="0">
              <a:buNone/>
            </a:pPr>
            <a:r>
              <a:rPr lang="en-US" sz="2400" dirty="0">
                <a:solidFill>
                  <a:srgbClr val="800000"/>
                </a:solidFill>
              </a:rPr>
              <a:t>Facebook: </a:t>
            </a:r>
            <a:r>
              <a:rPr lang="en-US" sz="2400" dirty="0">
                <a:hlinkClick r:id="rId5"/>
              </a:rPr>
              <a:t>facebook.com/HHS.HRSA</a:t>
            </a:r>
            <a:endParaRPr lang="en-US" sz="2400" dirty="0"/>
          </a:p>
          <a:p>
            <a:pPr lvl="0"/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ECA865-404D-4A57-9AC1-FD3038CC100D}" type="slidenum">
              <a:rPr lang="en-US" smtClean="0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0666687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MMPROD_UIDATA" val="&lt;database version=&quot;7.0&quot;&gt;&lt;object type=&quot;1&quot; unique_id=&quot;10001&quot;&gt;&lt;object type=&quot;2&quot; unique_id=&quot;10002&quot;&gt;&lt;object type=&quot;3&quot; unique_id=&quot;10003&quot;&gt;&lt;property id=&quot;20148&quot; value=&quot;5&quot;/&gt;&lt;property id=&quot;20300&quot; value=&quot;Slide 1 - &amp;quot;[Presentation Title]&amp;#x0D;&amp;#x0A;[Date]&amp;quot;&quot;/&gt;&lt;property id=&quot;20307&quot; value=&quot;256&quot;/&gt;&lt;/object&gt;&lt;object type=&quot;3&quot; unique_id=&quot;10004&quot;&gt;&lt;property id=&quot;20148&quot; value=&quot;5&quot;/&gt;&lt;property id=&quot;20300&quot; value=&quot;Slide 2 - &amp;quot;[Slide Header]&amp;#x0D;&amp;#x0A;[Subheading] &amp;quot;&quot;/&gt;&lt;property id=&quot;20307&quot; value=&quot;262&quot;/&gt;&lt;/object&gt;&lt;object type=&quot;3&quot; unique_id=&quot;10023&quot;&gt;&lt;property id=&quot;20148&quot; value=&quot;5&quot;/&gt;&lt;property id=&quot;20300&quot; value=&quot;Slide 3 - &amp;quot;Contact Information (last slide)&amp;#x0D;&amp;#x0A;&amp;quot;&quot;/&gt;&lt;property id=&quot;20307&quot; value=&quot;263&quot;/&gt;&lt;/object&gt;&lt;/object&gt;&lt;object type=&quot;8&quot; unique_id=&quot;10018&quot;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HRSA color pallet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006699"/>
      </a:accent1>
      <a:accent2>
        <a:srgbClr val="990000"/>
      </a:accent2>
      <a:accent3>
        <a:srgbClr val="003366"/>
      </a:accent3>
      <a:accent4>
        <a:srgbClr val="ECA421"/>
      </a:accent4>
      <a:accent5>
        <a:srgbClr val="CCDDF1"/>
      </a:accent5>
      <a:accent6>
        <a:srgbClr val="C0BFBF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PHCTelebehavioralHealthTownHallOATManzanero" id="{259CC31A-8E4A-4BF0-AB85-E30CF22B6632}" vid="{D3A6EAC2-9612-4FD6-9F7A-014AF0C025B0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Year xmlns="e4fda478-5d23-4ed9-829c-32c62cbe6bd3">2017</Year>
    <Aspect_x0020_Ratio xmlns="e4fda478-5d23-4ed9-829c-32c62cbe6bd3">4:3</Aspect_x0020_Ratio>
    <Program xmlns="e4fda478-5d23-4ed9-829c-32c62cbe6bd3">1. HRSA</Program>
  </documentManagement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B598BADFF84D7F4EB175737AF686FC50" ma:contentTypeVersion="4" ma:contentTypeDescription="Create a new document." ma:contentTypeScope="" ma:versionID="2e1fc3aec3383034f831d5fdd1fc1ac5">
  <xsd:schema xmlns:xsd="http://www.w3.org/2001/XMLSchema" xmlns:xs="http://www.w3.org/2001/XMLSchema" xmlns:p="http://schemas.microsoft.com/office/2006/metadata/properties" xmlns:ns2="e4fda478-5d23-4ed9-829c-32c62cbe6bd3" targetNamespace="http://schemas.microsoft.com/office/2006/metadata/properties" ma:root="true" ma:fieldsID="8f3bee8c9e8414aa557d92d2b5f76b0c" ns2:_="">
    <xsd:import namespace="e4fda478-5d23-4ed9-829c-32c62cbe6bd3"/>
    <xsd:element name="properties">
      <xsd:complexType>
        <xsd:sequence>
          <xsd:element name="documentManagement">
            <xsd:complexType>
              <xsd:all>
                <xsd:element ref="ns2:Year" minOccurs="0"/>
                <xsd:element ref="ns2:Aspect_x0020_Ratio" minOccurs="0"/>
                <xsd:element ref="ns2:Program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4fda478-5d23-4ed9-829c-32c62cbe6bd3" elementFormDefault="qualified">
    <xsd:import namespace="http://schemas.microsoft.com/office/2006/documentManagement/types"/>
    <xsd:import namespace="http://schemas.microsoft.com/office/infopath/2007/PartnerControls"/>
    <xsd:element name="Year" ma:index="8" nillable="true" ma:displayName="Year" ma:default="2016" ma:format="Dropdown" ma:internalName="Year">
      <xsd:simpleType>
        <xsd:restriction base="dms:Choice">
          <xsd:enumeration value="2017"/>
          <xsd:enumeration value="2016"/>
        </xsd:restriction>
      </xsd:simpleType>
    </xsd:element>
    <xsd:element name="Aspect_x0020_Ratio" ma:index="9" nillable="true" ma:displayName="Aspect Ratio" ma:default="16:9" ma:format="Dropdown" ma:internalName="Aspect_x0020_Ratio">
      <xsd:simpleType>
        <xsd:restriction base="dms:Choice">
          <xsd:enumeration value="16:9"/>
          <xsd:enumeration value="4:3"/>
          <xsd:enumeration value="Other"/>
        </xsd:restriction>
      </xsd:simpleType>
    </xsd:element>
    <xsd:element name="Program" ma:index="10" nillable="true" ma:displayName="Program" ma:default="1. HRSA" ma:format="Dropdown" ma:internalName="Program">
      <xsd:simpleType>
        <xsd:restriction base="dms:Choice">
          <xsd:enumeration value="1. HRSA"/>
          <xsd:enumeration value="2.  Bureaus"/>
          <xsd:enumeration value="3.  Offices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E7277E9-F899-4D14-AC76-A404051CD45C}">
  <ds:schemaRefs>
    <ds:schemaRef ds:uri="http://purl.org/dc/dcmitype/"/>
    <ds:schemaRef ds:uri="http://purl.org/dc/terms/"/>
    <ds:schemaRef ds:uri="http://schemas.microsoft.com/office/infopath/2007/PartnerControls"/>
    <ds:schemaRef ds:uri="http://purl.org/dc/elements/1.1/"/>
    <ds:schemaRef ds:uri="http://schemas.openxmlformats.org/package/2006/metadata/core-properties"/>
    <ds:schemaRef ds:uri="http://schemas.microsoft.com/office/2006/documentManagement/types"/>
    <ds:schemaRef ds:uri="e4fda478-5d23-4ed9-829c-32c62cbe6bd3"/>
    <ds:schemaRef ds:uri="http://schemas.microsoft.com/office/2006/metadata/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0B93E26F-ED12-491D-9C95-9419547476B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4fda478-5d23-4ed9-829c-32c62cbe6bd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D1D1667E-5379-478A-886D-38261AE0A85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TelebehavioralHlthTHManzanero</Template>
  <TotalTime>37</TotalTime>
  <Words>388</Words>
  <Application>Microsoft Office PowerPoint</Application>
  <PresentationFormat>On-screen Show (4:3)</PresentationFormat>
  <Paragraphs>62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Calibri</vt:lpstr>
      <vt:lpstr>Office Theme</vt:lpstr>
      <vt:lpstr>Office for the Advancement of Telehealth &amp; Telehealth Resource Centers  September 14, 2017   BPHC Telebehavioral Health Town Hall  </vt:lpstr>
      <vt:lpstr>Office for the Advancement of Telehealth</vt:lpstr>
      <vt:lpstr>What is Telehealth?</vt:lpstr>
      <vt:lpstr>Telehealth Modalities</vt:lpstr>
      <vt:lpstr>Telehealth Resource Centers</vt:lpstr>
      <vt:lpstr>Telebehavioral Health and TRCs</vt:lpstr>
      <vt:lpstr>Potential Benefits of Telebehavioral Health</vt:lpstr>
      <vt:lpstr>Contact Information </vt:lpstr>
    </vt:vector>
  </TitlesOfParts>
  <Company>HRSA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BPHC Telebehavioral Health Town Hall</dc:title>
  <dc:subject>Telebehavioral Health</dc:subject>
  <dc:creator>HRSA</dc:creator>
  <cp:lastModifiedBy>Black, Dominick (HRSA)</cp:lastModifiedBy>
  <cp:revision>4</cp:revision>
  <dcterms:created xsi:type="dcterms:W3CDTF">2017-09-12T15:05:48Z</dcterms:created>
  <dcterms:modified xsi:type="dcterms:W3CDTF">2017-09-12T15:43:05Z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0x010100B598BADFF84D7F4EB175737AF686FC50</vt:lpwstr>
  </property>
</Properties>
</file>